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1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90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rbel" pitchFamily="34" charset="0"/>
              </a:defRPr>
            </a:lvl1pPr>
          </a:lstStyle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fld id="{D402507B-6EE8-4453-AF4A-6490B6BA605A}" type="datetimeFigureOut">
              <a:rPr lang="ru-RU"/>
              <a:pPr/>
              <a:t>18.04.2012</a:t>
            </a:fld>
            <a:endParaRPr lang="ru-RU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rbel" pitchFamily="34" charset="0"/>
              </a:defRPr>
            </a:lvl1pPr>
          </a:lstStyle>
          <a:p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fld id="{3020BE1D-8014-48AF-89E3-CCB501B7F85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rbel" pitchFamily="34" charset="0"/>
              </a:defRPr>
            </a:lvl1pPr>
          </a:lstStyle>
          <a:p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fld id="{FF593A35-4644-4302-A42B-6CA73F249D02}" type="datetimeFigureOut">
              <a:rPr lang="ru-RU"/>
              <a:pPr/>
              <a:t>18.04.2012</a:t>
            </a:fld>
            <a:endParaRPr lang="ru-RU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rbel" pitchFamily="34" charset="0"/>
              </a:defRPr>
            </a:lvl1pPr>
          </a:lstStyle>
          <a:p>
            <a:endParaRPr lang="ru-RU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rbel" pitchFamily="34" charset="0"/>
              </a:defRPr>
            </a:lvl1pPr>
          </a:lstStyle>
          <a:p>
            <a:fld id="{962F54EA-BA2A-4A39-A906-38EB87EAAF7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B2A371-3A38-4B49-B80B-E6290D2D0A9C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D59D61-0D23-4FC2-9826-8B1510BEA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9E50E-FD14-4232-B059-9FF0C3278345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8CE66-063C-4882-9806-D515C3BB2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A5231-21C3-49FC-A33D-D2E68B29BF21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56100-B925-4D88-B457-0A7270CF3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7A28D-5708-4C9D-BF32-F4B715E08014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8547B-645F-43C0-88A7-333AF5450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46F0F4-EC01-4B03-96C0-A7C57A838F63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FEDC97-533C-4746-BEB6-BFFA87DB6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C1D40E-4A9C-4953-A12F-6FFB7B81F6AC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C08E3D-E90B-44D1-9205-9AF5B5624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F018E6-69BA-4A2F-8595-BD8BD92E8C59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0C659F-FEC9-478E-ADFE-C3163486C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00F7-6B94-4405-BE9F-11B3D66BB0C2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91B86-65F9-4374-9995-9BFE89326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D89FB5-BE35-4B47-A209-2194D1A46EB1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E61075-7E26-4A35-B521-C353AA3C2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12A99-8F7B-4B5F-BEDD-7BDC635215CE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040FA-D437-4BDF-92D2-EBC7B62E0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858B78-AC8E-4CD6-822E-00BED65B0EAE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FD6AD9-E63B-4A31-8F30-E22BA7FB0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2322AA7-6210-49E9-9813-6ED7DFEF31CC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6031174-C4F8-43BB-B92D-E89846CD6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0" r:id="rId6"/>
    <p:sldLayoutId id="2147483676" r:id="rId7"/>
    <p:sldLayoutId id="2147483669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56308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cap="all" dirty="0" smtClean="0">
                <a:solidFill>
                  <a:srgbClr val="FFFF00"/>
                </a:solidFill>
              </a:rPr>
              <a:t>«ПРОЕКТНО-Исследовательская </a:t>
            </a:r>
            <a:r>
              <a:rPr lang="ru-RU" sz="4800" b="1" dirty="0" smtClean="0">
                <a:solidFill>
                  <a:srgbClr val="FFFF00"/>
                </a:solidFill>
              </a:rPr>
              <a:t/>
            </a:r>
            <a:br>
              <a:rPr lang="ru-RU" sz="4800" b="1" dirty="0" smtClean="0">
                <a:solidFill>
                  <a:srgbClr val="FFFF00"/>
                </a:solidFill>
              </a:rPr>
            </a:br>
            <a:r>
              <a:rPr lang="ru-RU" sz="4800" b="1" cap="all" dirty="0" smtClean="0">
                <a:solidFill>
                  <a:srgbClr val="FFFF00"/>
                </a:solidFill>
              </a:rPr>
              <a:t>деятельность</a:t>
            </a:r>
            <a:r>
              <a:rPr lang="ru-RU" sz="4800" b="1" dirty="0" smtClean="0">
                <a:solidFill>
                  <a:srgbClr val="FFFF00"/>
                </a:solidFill>
              </a:rPr>
              <a:t/>
            </a:r>
            <a:br>
              <a:rPr lang="ru-RU" sz="4800" b="1" dirty="0" smtClean="0">
                <a:solidFill>
                  <a:srgbClr val="FFFF00"/>
                </a:solidFill>
              </a:rPr>
            </a:br>
            <a:r>
              <a:rPr lang="ru-RU" sz="4800" b="1" cap="all" dirty="0" smtClean="0">
                <a:solidFill>
                  <a:srgbClr val="FFFF00"/>
                </a:solidFill>
              </a:rPr>
              <a:t>как УСЛОВИЕ РАЗВИТИЯ </a:t>
            </a:r>
            <a:r>
              <a:rPr lang="ru-RU" sz="4800" b="1" dirty="0" smtClean="0">
                <a:solidFill>
                  <a:srgbClr val="FFFF00"/>
                </a:solidFill>
              </a:rPr>
              <a:t/>
            </a:r>
            <a:br>
              <a:rPr lang="ru-RU" sz="4800" b="1" dirty="0" smtClean="0">
                <a:solidFill>
                  <a:srgbClr val="FFFF00"/>
                </a:solidFill>
              </a:rPr>
            </a:br>
            <a:r>
              <a:rPr lang="ru-RU" sz="4800" b="1" dirty="0" smtClean="0">
                <a:solidFill>
                  <a:srgbClr val="FFFF00"/>
                </a:solidFill>
              </a:rPr>
              <a:t>СОЦИАЛЬНОГО </a:t>
            </a:r>
            <a:r>
              <a:rPr lang="ru-RU" sz="4800" b="1" cap="all" dirty="0" smtClean="0">
                <a:solidFill>
                  <a:srgbClr val="FFFF00"/>
                </a:solidFill>
              </a:rPr>
              <a:t>ТВОРЧЕСКОГО ПОТЕНЦИАЛА УЧАЩИХСЯ»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>
                <a:solidFill>
                  <a:srgbClr val="FFFF00"/>
                </a:solidFill>
              </a:rPr>
              <a:t/>
            </a:r>
            <a:br>
              <a:rPr lang="ru-RU" sz="4800" b="1" dirty="0" smtClean="0">
                <a:solidFill>
                  <a:srgbClr val="FFFF00"/>
                </a:solidFill>
              </a:rPr>
            </a:br>
            <a:r>
              <a:rPr lang="ru-RU" sz="4800" dirty="0" smtClean="0">
                <a:solidFill>
                  <a:srgbClr val="FFFF00"/>
                </a:solidFill>
              </a:rPr>
              <a:t/>
            </a:r>
            <a:br>
              <a:rPr lang="ru-RU" sz="4800" dirty="0" smtClean="0">
                <a:solidFill>
                  <a:srgbClr val="FFFF00"/>
                </a:solidFill>
              </a:rPr>
            </a:br>
            <a:r>
              <a:rPr lang="ru-RU" sz="4800" i="1" dirty="0" smtClean="0">
                <a:solidFill>
                  <a:srgbClr val="FFFF00"/>
                </a:solidFill>
              </a:rPr>
              <a:t> </a:t>
            </a:r>
            <a:endParaRPr lang="ru-RU" sz="4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468313" y="620713"/>
            <a:ext cx="82804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i="1">
                <a:latin typeface="Corbel" pitchFamily="34" charset="0"/>
              </a:rPr>
              <a:t> </a:t>
            </a:r>
            <a:r>
              <a:rPr lang="ru-RU" sz="4400" i="1">
                <a:solidFill>
                  <a:srgbClr val="FF0000"/>
                </a:solidFill>
                <a:latin typeface="Corbel" pitchFamily="34" charset="0"/>
              </a:rPr>
              <a:t>Проектирование </a:t>
            </a:r>
          </a:p>
          <a:p>
            <a:pPr algn="ctr"/>
            <a:r>
              <a:rPr lang="ru-RU" sz="4400" i="1">
                <a:solidFill>
                  <a:srgbClr val="FF0000"/>
                </a:solidFill>
                <a:latin typeface="Corbel" pitchFamily="34" charset="0"/>
              </a:rPr>
              <a:t>(проектная деятельность)  –  это обязательно </a:t>
            </a:r>
          </a:p>
          <a:p>
            <a:pPr algn="ctr"/>
            <a:r>
              <a:rPr lang="ru-RU" sz="4400" i="1">
                <a:solidFill>
                  <a:srgbClr val="FF0000"/>
                </a:solidFill>
                <a:latin typeface="Corbel" pitchFamily="34" charset="0"/>
              </a:rPr>
              <a:t>практическая деятельность, </a:t>
            </a:r>
          </a:p>
          <a:p>
            <a:pPr algn="ctr"/>
            <a:r>
              <a:rPr lang="ru-RU" sz="4400" i="1">
                <a:solidFill>
                  <a:srgbClr val="FF0000"/>
                </a:solidFill>
                <a:latin typeface="Corbel" pitchFamily="34" charset="0"/>
              </a:rPr>
              <a:t>где </a:t>
            </a:r>
            <a:r>
              <a:rPr lang="ru-RU" sz="4400" i="1" u="sng">
                <a:solidFill>
                  <a:srgbClr val="FF0000"/>
                </a:solidFill>
                <a:latin typeface="Corbel" pitchFamily="34" charset="0"/>
              </a:rPr>
              <a:t>школьники сами ставят цели</a:t>
            </a:r>
            <a:r>
              <a:rPr lang="ru-RU" sz="4400" i="1">
                <a:solidFill>
                  <a:srgbClr val="FF0000"/>
                </a:solidFill>
                <a:latin typeface="Corbel" pitchFamily="34" charset="0"/>
              </a:rPr>
              <a:t> своего проектирования</a:t>
            </a:r>
            <a:r>
              <a:rPr lang="ru-RU" sz="4400">
                <a:solidFill>
                  <a:srgbClr val="FF0000"/>
                </a:solidFill>
                <a:latin typeface="Corbel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79388" y="708025"/>
            <a:ext cx="8964612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6213" algn="ctr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Возможны следующие </a:t>
            </a:r>
          </a:p>
          <a:p>
            <a:pPr indent="176213" algn="ctr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типы и виды  проектов, проектных </a:t>
            </a:r>
          </a:p>
          <a:p>
            <a:pPr indent="176213" algn="ctr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 учебной деятельности:</a:t>
            </a:r>
            <a:endParaRPr lang="ru-RU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6213"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 i="1">
                <a:solidFill>
                  <a:srgbClr val="138677"/>
                </a:solidFill>
                <a:latin typeface="Times New Roman" pitchFamily="18" charset="0"/>
                <a:cs typeface="Times New Roman" pitchFamily="18" charset="0"/>
              </a:rPr>
              <a:t>1.Учебные монопроекты</a:t>
            </a:r>
            <a:r>
              <a:rPr lang="ru-RU" sz="3600">
                <a:solidFill>
                  <a:srgbClr val="138677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>
              <a:solidFill>
                <a:srgbClr val="138677"/>
              </a:solidFill>
            </a:endParaRPr>
          </a:p>
          <a:p>
            <a:pPr indent="176213"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Стартовый  проект </a:t>
            </a:r>
            <a:endParaRPr lang="ru-RU" sz="3600">
              <a:solidFill>
                <a:srgbClr val="FFFF00"/>
              </a:solidFill>
            </a:endParaRPr>
          </a:p>
          <a:p>
            <a:pPr indent="176213"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Поисково-исследовательский проект </a:t>
            </a:r>
            <a:endParaRPr lang="ru-RU" sz="3600">
              <a:solidFill>
                <a:srgbClr val="FFFF00"/>
              </a:solidFill>
            </a:endParaRPr>
          </a:p>
          <a:p>
            <a:pPr indent="176213"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Рефлексивный проект      </a:t>
            </a:r>
            <a:endParaRPr lang="ru-RU" sz="3600">
              <a:solidFill>
                <a:srgbClr val="FFFF00"/>
              </a:solidFill>
            </a:endParaRPr>
          </a:p>
          <a:p>
            <a:pPr indent="176213"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Опережающий проект </a:t>
            </a:r>
            <a:endParaRPr lang="ru-RU" sz="3600" b="1" i="1">
              <a:solidFill>
                <a:srgbClr val="FFFF00"/>
              </a:solidFill>
              <a:cs typeface="Times New Roman" pitchFamily="18" charset="0"/>
            </a:endParaRPr>
          </a:p>
          <a:p>
            <a:pPr indent="176213"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3600" b="1" i="1">
                <a:solidFill>
                  <a:srgbClr val="FFFF00"/>
                </a:solidFill>
                <a:cs typeface="Times New Roman" pitchFamily="18" charset="0"/>
              </a:rPr>
              <a:t>    Итоговый групповой    </a:t>
            </a:r>
            <a:r>
              <a:rPr lang="ru-RU" sz="3600" b="1" i="1">
                <a:solidFill>
                  <a:srgbClr val="138677"/>
                </a:solidFill>
                <a:cs typeface="Times New Roman" pitchFamily="18" charset="0"/>
              </a:rPr>
              <a:t> </a:t>
            </a:r>
            <a:r>
              <a:rPr lang="ru-RU" sz="3600" b="1" i="1">
                <a:solidFill>
                  <a:srgbClr val="FF0000"/>
                </a:solidFill>
                <a:cs typeface="Times New Roman" pitchFamily="18" charset="0"/>
              </a:rPr>
              <a:t>             </a:t>
            </a:r>
            <a:r>
              <a:rPr lang="ru-RU" sz="3600" b="1">
                <a:solidFill>
                  <a:srgbClr val="FF0000"/>
                </a:solidFill>
                <a:cs typeface="Times New Roman" pitchFamily="18" charset="0"/>
              </a:rPr>
              <a:t>                                         </a:t>
            </a:r>
            <a:r>
              <a:rPr lang="ru-RU" sz="360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28625" y="527050"/>
            <a:ext cx="8358188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2857500" algn="l"/>
                <a:tab pos="5829300" algn="l"/>
                <a:tab pos="5943600" algn="l"/>
              </a:tabLst>
            </a:pPr>
            <a:r>
              <a:rPr lang="ru-RU" sz="4800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2.Межпредметные проекты.</a:t>
            </a:r>
            <a:endParaRPr lang="ru-RU" sz="4800" dirty="0">
              <a:solidFill>
                <a:schemeClr val="hlink"/>
              </a:solidFill>
            </a:endParaRPr>
          </a:p>
          <a:p>
            <a:pPr algn="ctr" eaLnBrk="0" hangingPunct="0">
              <a:tabLst>
                <a:tab pos="2857500" algn="l"/>
                <a:tab pos="5829300" algn="l"/>
                <a:tab pos="5943600" algn="l"/>
              </a:tabLst>
            </a:pPr>
            <a:endParaRPr lang="ru-RU" sz="4800" b="1" i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4800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3.Социальные (практико-ориентированные) проекты</a:t>
            </a:r>
            <a:endParaRPr lang="ru-RU" sz="4800" dirty="0">
              <a:solidFill>
                <a:schemeClr val="hlink"/>
              </a:solidFill>
            </a:endParaRPr>
          </a:p>
          <a:p>
            <a:pPr algn="ctr" eaLnBrk="0" hangingPunct="0">
              <a:tabLst>
                <a:tab pos="2857500" algn="l"/>
                <a:tab pos="5829300" algn="l"/>
                <a:tab pos="5943600" algn="l"/>
              </a:tabLst>
            </a:pPr>
            <a:endParaRPr lang="ru-RU" sz="4800" b="1" i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4800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4.Педагогический  проект</a:t>
            </a:r>
            <a:endParaRPr lang="ru-RU" sz="4800" b="1" i="1" dirty="0">
              <a:solidFill>
                <a:schemeClr val="hlink"/>
              </a:solidFill>
              <a:cs typeface="Times New Roman" pitchFamily="18" charset="0"/>
            </a:endParaRPr>
          </a:p>
          <a:p>
            <a:pPr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4800" b="1" i="1" dirty="0">
                <a:solidFill>
                  <a:schemeClr val="hlink"/>
                </a:solidFill>
                <a:cs typeface="Times New Roman" pitchFamily="18" charset="0"/>
              </a:rPr>
              <a:t>  </a:t>
            </a:r>
          </a:p>
          <a:p>
            <a:pPr algn="ctr" eaLnBrk="0" hangingPunct="0">
              <a:tabLst>
                <a:tab pos="2857500" algn="l"/>
                <a:tab pos="5829300" algn="l"/>
                <a:tab pos="5943600" algn="l"/>
              </a:tabLst>
            </a:pPr>
            <a:r>
              <a:rPr lang="ru-RU" sz="4800" b="1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Персональный проект                     </a:t>
            </a:r>
            <a:r>
              <a:rPr lang="ru-RU" sz="48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88" y="571500"/>
            <a:ext cx="8429625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400" b="1">
                <a:solidFill>
                  <a:srgbClr val="F273A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>
                <a:solidFill>
                  <a:srgbClr val="F273AF"/>
                </a:solidFill>
                <a:latin typeface="Times New Roman" pitchFamily="18" charset="0"/>
                <a:cs typeface="Times New Roman" pitchFamily="18" charset="0"/>
              </a:rPr>
              <a:t>Персональный проект должен удовлетворять следующим условиям:</a:t>
            </a:r>
            <a:endParaRPr lang="ru-RU" sz="3200">
              <a:solidFill>
                <a:srgbClr val="F273AF"/>
              </a:solidFill>
            </a:endParaRPr>
          </a:p>
          <a:p>
            <a:pPr eaLnBrk="0" hangingPunct="0">
              <a:buFontTx/>
              <a:buChar char="•"/>
            </a:pPr>
            <a:endParaRPr lang="ru-RU" sz="3200" i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32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наличие  социально или личностно значимой проблемы;</a:t>
            </a:r>
            <a:endParaRPr lang="ru-RU" sz="3200">
              <a:solidFill>
                <a:srgbClr val="FFFF00"/>
              </a:solidFill>
            </a:endParaRPr>
          </a:p>
          <a:p>
            <a:pPr eaLnBrk="0" hangingPunct="0">
              <a:buFontTx/>
              <a:buChar char="•"/>
            </a:pPr>
            <a:endParaRPr lang="ru-RU" sz="3200" i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32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наличие конкретного социального адресата проекта </a:t>
            </a:r>
            <a:r>
              <a:rPr lang="ru-RU" sz="3200" i="1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32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заказчика</a:t>
            </a:r>
            <a:r>
              <a:rPr lang="ru-RU" sz="3200" i="1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»</a:t>
            </a:r>
            <a:r>
              <a:rPr lang="ru-RU" sz="32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>
              <a:solidFill>
                <a:srgbClr val="FFFF00"/>
              </a:solidFill>
            </a:endParaRPr>
          </a:p>
          <a:p>
            <a:pPr eaLnBrk="0" hangingPunct="0">
              <a:buFontTx/>
              <a:buChar char="•"/>
            </a:pPr>
            <a:endParaRPr lang="ru-RU" sz="3200" i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3200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самостоятельный и индивидуальный характер работы учащегося.</a:t>
            </a:r>
            <a:endParaRPr lang="ru-RU" sz="3200" i="1">
              <a:solidFill>
                <a:srgbClr val="FFFF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3200">
                <a:cs typeface="Times New Roman" pitchFamily="18" charset="0"/>
              </a:rPr>
              <a:t>     </a:t>
            </a:r>
            <a:endParaRPr lang="ru-RU" sz="3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571500" y="692150"/>
            <a:ext cx="7929563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i="1">
                <a:solidFill>
                  <a:srgbClr val="FF0000"/>
                </a:solidFill>
                <a:latin typeface="Corbel" pitchFamily="34" charset="0"/>
              </a:rPr>
              <a:t>«Тогда с удовольствием учатся, когда                          с удовольствием учат», - </a:t>
            </a:r>
            <a:r>
              <a:rPr lang="ru-RU" sz="5400" i="1">
                <a:solidFill>
                  <a:srgbClr val="FFFF00"/>
                </a:solidFill>
                <a:latin typeface="Corbel" pitchFamily="34" charset="0"/>
              </a:rPr>
              <a:t>писал учитель-новатор Е.Ильин. </a:t>
            </a:r>
            <a:endParaRPr lang="ru-RU" sz="5400">
              <a:solidFill>
                <a:srgbClr val="FFFF00"/>
              </a:solidFill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Итак, для чего нам нужен проект? </a:t>
            </a:r>
            <a:endParaRPr lang="ru-RU" sz="2400">
              <a:solidFill>
                <a:srgbClr val="FF0000"/>
              </a:solidFill>
            </a:endParaRPr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Научить учащихся самостоятельному, критическому мышлению;</a:t>
            </a:r>
            <a:endParaRPr lang="ru-RU" sz="2800"/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Размышлять, опираясь на знание фактов, закономерностей науки;</a:t>
            </a:r>
            <a:endParaRPr lang="ru-RU" sz="2800"/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Принимать самостоятельные аргументированные решения;</a:t>
            </a:r>
            <a:endParaRPr lang="ru-RU" sz="2800"/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Научить работать в команде, выполняя разные социальные роли. </a:t>
            </a:r>
            <a:endParaRPr lang="ru-RU" sz="2800"/>
          </a:p>
          <a:p>
            <a:pPr indent="450850" algn="ctr" eaLnBrk="0" hangingPunct="0"/>
            <a:r>
              <a:rPr lang="ru-RU" sz="2400" i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многое дает учащимся: </a:t>
            </a:r>
            <a:endParaRPr lang="ru-RU" sz="2400">
              <a:solidFill>
                <a:srgbClr val="FF0000"/>
              </a:solidFill>
            </a:endParaRPr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Характеризовать проблему ; </a:t>
            </a:r>
            <a:endParaRPr lang="ru-RU" sz="2800"/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Понимать проблему ; </a:t>
            </a:r>
            <a:endParaRPr lang="ru-RU" sz="2800"/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Представлять проблему ; </a:t>
            </a:r>
            <a:endParaRPr lang="ru-RU" sz="2800"/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Решать проблему ; </a:t>
            </a:r>
            <a:endParaRPr lang="ru-RU" sz="2800"/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Размышлять над решением ; </a:t>
            </a:r>
            <a:endParaRPr lang="ru-RU" sz="2800"/>
          </a:p>
          <a:p>
            <a:pPr indent="450850" eaLnBrk="0" hangingPunct="0"/>
            <a:r>
              <a:rPr lang="ru-RU" sz="28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latin typeface="Calibri" pitchFamily="34" charset="0"/>
                <a:cs typeface="Times New Roman" pitchFamily="18" charset="0"/>
              </a:rPr>
              <a:t>•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 Сообщать решение проблемы 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57188" y="593725"/>
            <a:ext cx="8501062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Функции проектно-исследовательской деятельности:</a:t>
            </a:r>
            <a:endParaRPr lang="ru-RU" sz="4000">
              <a:solidFill>
                <a:srgbClr val="FF0000"/>
              </a:solidFill>
            </a:endParaRPr>
          </a:p>
          <a:p>
            <a:pPr indent="450850" eaLnBrk="0" hangingPunct="0"/>
            <a:r>
              <a:rPr lang="ru-RU" sz="2800" i="1">
                <a:solidFill>
                  <a:srgbClr val="DDF14D"/>
                </a:solidFill>
                <a:latin typeface="Times New Roman" pitchFamily="18" charset="0"/>
                <a:cs typeface="Times New Roman" pitchFamily="18" charset="0"/>
              </a:rPr>
              <a:t>- воспитание познавательного интереса;</a:t>
            </a:r>
            <a:endParaRPr lang="ru-RU" sz="2800">
              <a:solidFill>
                <a:srgbClr val="DDF14D"/>
              </a:solidFill>
            </a:endParaRPr>
          </a:p>
          <a:p>
            <a:pPr indent="450850" eaLnBrk="0" hangingPunct="0"/>
            <a:r>
              <a:rPr lang="ru-RU" sz="2800" i="1">
                <a:solidFill>
                  <a:srgbClr val="DDF14D"/>
                </a:solidFill>
                <a:latin typeface="Times New Roman" pitchFamily="18" charset="0"/>
                <a:cs typeface="Times New Roman" pitchFamily="18" charset="0"/>
              </a:rPr>
              <a:t>- создание положительной мотивации учения и образования;</a:t>
            </a:r>
            <a:endParaRPr lang="ru-RU" sz="2800">
              <a:solidFill>
                <a:srgbClr val="DDF14D"/>
              </a:solidFill>
            </a:endParaRPr>
          </a:p>
          <a:p>
            <a:pPr indent="450850" eaLnBrk="0" hangingPunct="0"/>
            <a:r>
              <a:rPr lang="ru-RU" sz="2800" i="1">
                <a:solidFill>
                  <a:srgbClr val="DDF14D"/>
                </a:solidFill>
                <a:latin typeface="Times New Roman" pitchFamily="18" charset="0"/>
                <a:cs typeface="Times New Roman" pitchFamily="18" charset="0"/>
              </a:rPr>
              <a:t>- формирование глубоких, прочных и действенных знаний;</a:t>
            </a:r>
            <a:endParaRPr lang="ru-RU" sz="2800">
              <a:solidFill>
                <a:srgbClr val="DDF14D"/>
              </a:solidFill>
            </a:endParaRPr>
          </a:p>
          <a:p>
            <a:pPr indent="450850" eaLnBrk="0" hangingPunct="0"/>
            <a:r>
              <a:rPr lang="ru-RU" sz="2800" i="1">
                <a:solidFill>
                  <a:srgbClr val="DDF14D"/>
                </a:solidFill>
                <a:latin typeface="Times New Roman" pitchFamily="18" charset="0"/>
                <a:cs typeface="Times New Roman" pitchFamily="18" charset="0"/>
              </a:rPr>
              <a:t>- развитие интеллектуальной сферы личности;</a:t>
            </a:r>
            <a:endParaRPr lang="ru-RU" sz="2800">
              <a:solidFill>
                <a:srgbClr val="DDF14D"/>
              </a:solidFill>
            </a:endParaRPr>
          </a:p>
          <a:p>
            <a:pPr indent="450850" eaLnBrk="0" hangingPunct="0"/>
            <a:r>
              <a:rPr lang="ru-RU" sz="2800" i="1">
                <a:solidFill>
                  <a:srgbClr val="DDF14D"/>
                </a:solidFill>
                <a:latin typeface="Times New Roman" pitchFamily="18" charset="0"/>
                <a:cs typeface="Times New Roman" pitchFamily="18" charset="0"/>
              </a:rPr>
              <a:t>- формирование умений и навыков самообразования;</a:t>
            </a:r>
            <a:endParaRPr lang="ru-RU" sz="2800" i="1">
              <a:solidFill>
                <a:srgbClr val="DDF14D"/>
              </a:solidFill>
              <a:cs typeface="Times New Roman" pitchFamily="18" charset="0"/>
            </a:endParaRPr>
          </a:p>
          <a:p>
            <a:pPr indent="450850" eaLnBrk="0" hangingPunct="0"/>
            <a:r>
              <a:rPr lang="ru-RU" sz="2800" i="1">
                <a:solidFill>
                  <a:srgbClr val="DDF14D"/>
                </a:solidFill>
                <a:cs typeface="Times New Roman" pitchFamily="18" charset="0"/>
              </a:rPr>
              <a:t>- развитие познавательной активности.</a:t>
            </a:r>
            <a:r>
              <a:rPr lang="ru-RU" sz="2800" b="1">
                <a:solidFill>
                  <a:srgbClr val="DDF14D"/>
                </a:solidFill>
                <a:cs typeface="Times New Roman" pitchFamily="18" charset="0"/>
              </a:rPr>
              <a:t>         </a:t>
            </a:r>
            <a:endParaRPr lang="ru-RU" sz="2800">
              <a:solidFill>
                <a:srgbClr val="DDF14D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74456"/>
          </a:xfrm>
        </p:spPr>
        <p:txBody>
          <a:bodyPr/>
          <a:lstStyle/>
          <a:p>
            <a:pPr algn="ctr"/>
            <a:r>
              <a:rPr lang="ru-RU" sz="4800" i="1" dirty="0" smtClean="0"/>
              <a:t>Научно - исследовательская деятельность – мощное средство формирования познавательной самостоятельности старших школьников.</a:t>
            </a:r>
            <a:r>
              <a:rPr lang="ru-RU" sz="4800" dirty="0" smtClean="0"/>
              <a:t> </a:t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631580"/>
          </a:xfrm>
        </p:spPr>
        <p:txBody>
          <a:bodyPr/>
          <a:lstStyle/>
          <a:p>
            <a:pPr algn="ctr"/>
            <a:r>
              <a:rPr lang="ru-RU" sz="5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Основной задачей обучения по методу проектов является исследование детьми вместе с учителем окружающей жизни.</a:t>
            </a:r>
            <a:endParaRPr lang="ru-RU" sz="5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631580"/>
          </a:xfrm>
        </p:spPr>
        <p:txBody>
          <a:bodyPr/>
          <a:lstStyle/>
          <a:p>
            <a:r>
              <a:rPr lang="ru-RU" sz="8000" i="1" dirty="0" smtClean="0">
                <a:solidFill>
                  <a:srgbClr val="FF0000"/>
                </a:solidFill>
              </a:rPr>
              <a:t>Воспитание </a:t>
            </a:r>
            <a:r>
              <a:rPr lang="ru-RU" i="1" dirty="0" smtClean="0">
                <a:solidFill>
                  <a:srgbClr val="FF0000"/>
                </a:solidFill>
              </a:rPr>
              <a:t>– </a:t>
            </a:r>
            <a:r>
              <a:rPr lang="ru-RU" sz="6600" i="1" dirty="0" smtClean="0">
                <a:solidFill>
                  <a:srgbClr val="FF0000"/>
                </a:solidFill>
              </a:rPr>
              <a:t>один из сложнейших социальных процессов.</a:t>
            </a:r>
            <a:r>
              <a:rPr lang="ru-RU" sz="6600" dirty="0" smtClean="0">
                <a:solidFill>
                  <a:srgbClr val="FF0000"/>
                </a:solidFill>
              </a:rPr>
              <a:t> 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998538"/>
            <a:ext cx="9144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i="1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6000" i="1"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6000" i="1">
                <a:latin typeface="Times New Roman" pitchFamily="18" charset="0"/>
                <a:cs typeface="Times New Roman" pitchFamily="18" charset="0"/>
              </a:rPr>
              <a:t>Единственный путь, ведущий к знаниям – </a:t>
            </a:r>
          </a:p>
          <a:p>
            <a:pPr algn="ctr"/>
            <a:r>
              <a:rPr lang="ru-RU" sz="6000" i="1">
                <a:latin typeface="Times New Roman" pitchFamily="18" charset="0"/>
                <a:cs typeface="Times New Roman" pitchFamily="18" charset="0"/>
              </a:rPr>
              <a:t>это деятельность...</a:t>
            </a:r>
            <a:r>
              <a:rPr lang="ru-RU" sz="6000" i="1">
                <a:latin typeface="Calibri" pitchFamily="34" charset="0"/>
                <a:cs typeface="Times New Roman" pitchFamily="18" charset="0"/>
              </a:rPr>
              <a:t>»</a:t>
            </a:r>
            <a:r>
              <a:rPr lang="ru-RU" sz="6000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i="1">
              <a:cs typeface="Times New Roman" pitchFamily="18" charset="0"/>
            </a:endParaRPr>
          </a:p>
          <a:p>
            <a:pPr algn="ctr" eaLnBrk="0" hangingPunct="0"/>
            <a:r>
              <a:rPr lang="ru-RU" sz="6000" i="1">
                <a:cs typeface="Times New Roman" pitchFamily="18" charset="0"/>
              </a:rPr>
              <a:t>Бернард Шоу</a:t>
            </a:r>
            <a:r>
              <a:rPr lang="ru-RU" sz="600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643866" cy="5703018"/>
          </a:xfrm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Внеурочная работа в школе складывается в основном из трех компонентов: внеурочной деятельности обучающихся, внеурочной работы учителей с обучающимися и системы управления внеурочной деятельностью.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12064"/>
            <a:ext cx="8143932" cy="5988770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Требования стандарта к организации внеурочной деятельности школьников: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FF00"/>
                </a:solidFill>
              </a:rPr>
              <a:t>Внеурочная деятельность включается в вариативную часть </a:t>
            </a:r>
            <a:r>
              <a:rPr lang="ru-RU" sz="2400" dirty="0" err="1" smtClean="0">
                <a:solidFill>
                  <a:srgbClr val="FFFF00"/>
                </a:solidFill>
              </a:rPr>
              <a:t>БУПа</a:t>
            </a:r>
            <a:r>
              <a:rPr lang="ru-RU" sz="2400" dirty="0" smtClean="0">
                <a:solidFill>
                  <a:srgbClr val="FFFF00"/>
                </a:solidFill>
              </a:rPr>
              <a:t> школы и на нее отводится 10 часов в неделю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Школа </a:t>
            </a:r>
            <a:r>
              <a:rPr lang="ru-RU" sz="2400" dirty="0" smtClean="0">
                <a:solidFill>
                  <a:srgbClr val="FFFF00"/>
                </a:solidFill>
              </a:rPr>
              <a:t>вправе сама определять, под какие виды внеурочной деятельности отдать эти часы 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Часы</a:t>
            </a:r>
            <a:r>
              <a:rPr lang="ru-RU" sz="2400" dirty="0" smtClean="0">
                <a:solidFill>
                  <a:srgbClr val="FFFF00"/>
                </a:solidFill>
              </a:rPr>
              <a:t>, отводимые на внеурочную деятельность, используются по желанию учащихся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Аудиторных </a:t>
            </a:r>
            <a:r>
              <a:rPr lang="ru-RU" sz="2400" dirty="0" smtClean="0">
                <a:solidFill>
                  <a:srgbClr val="FFFF00"/>
                </a:solidFill>
              </a:rPr>
              <a:t>занятий не должно быть более 50%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Все </a:t>
            </a:r>
            <a:r>
              <a:rPr lang="ru-RU" sz="2400" dirty="0" smtClean="0">
                <a:solidFill>
                  <a:srgbClr val="FFFF00"/>
                </a:solidFill>
              </a:rPr>
              <a:t>виды внеурочной деятельности должны быть строго ориентированы на </a:t>
            </a:r>
            <a:r>
              <a:rPr lang="ru-RU" sz="2400" dirty="0" smtClean="0">
                <a:solidFill>
                  <a:srgbClr val="FFFF00"/>
                </a:solidFill>
              </a:rPr>
              <a:t>воспитательные результаты 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74456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Новый стандарт предлагает педагогам конструировать программы внеурочной воспитывающей деятельности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>
                <a:solidFill>
                  <a:srgbClr val="FFC000"/>
                </a:solidFill>
              </a:rPr>
              <a:t>Первый элемент конструктора – 9 видов внеурочной деятельности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познавательная деятельность;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игровая деятельность;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проблемно-ценностное общение;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err="1" smtClean="0"/>
              <a:t>досугово-развлекательная</a:t>
            </a:r>
            <a:r>
              <a:rPr lang="ru-RU" sz="2400" u="sng" dirty="0" smtClean="0"/>
              <a:t> деятельность;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художественное творчество;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социальное творчество (социально-преобразовательная деятельность);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трудовая (производственная) деятельность;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спортивно-оздоровительная деятельность;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туристско-краеведческая деятельность.</a:t>
            </a:r>
            <a:endParaRPr lang="ru-RU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98877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Второй элемент конструктора - воспитательные результаты внеурочной деятельности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rgbClr val="FFC000"/>
                </a:solidFill>
              </a:rPr>
              <a:t>1-й уровень: </a:t>
            </a:r>
            <a:r>
              <a:rPr lang="ru-RU" sz="3200" i="1" dirty="0" smtClean="0"/>
              <a:t>приобретение школьником социальных знаний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rgbClr val="FFC000"/>
                </a:solidFill>
              </a:rPr>
              <a:t>2-й уровень: </a:t>
            </a:r>
            <a:r>
              <a:rPr lang="ru-RU" sz="3200" i="1" dirty="0" smtClean="0"/>
              <a:t>развитие позитивных отношений к базовым общественным ценностям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rgbClr val="FFC000"/>
                </a:solidFill>
              </a:rPr>
              <a:t>3-й уровень: </a:t>
            </a:r>
            <a:r>
              <a:rPr lang="ru-RU" sz="3200" i="1" dirty="0" smtClean="0"/>
              <a:t>накопление опыта самостоятельного </a:t>
            </a:r>
            <a:r>
              <a:rPr lang="ru-RU" sz="3200" i="1" dirty="0" err="1" smtClean="0"/>
              <a:t>ценностно</a:t>
            </a:r>
            <a:r>
              <a:rPr lang="ru-RU" sz="3200" i="1" dirty="0" smtClean="0"/>
              <a:t>- ориентированного социального действия </a:t>
            </a:r>
            <a:endParaRPr lang="ru-RU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98877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Типы программ внеурочной деятельности: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>
                <a:solidFill>
                  <a:srgbClr val="FFC000"/>
                </a:solidFill>
              </a:rPr>
              <a:t>- ОБРАЗОВАТЕЛЬНЫЕ ПРОГРАММЫ ПО КОНКРЕТНЫМ ВИДАМ ВНЕУРОЧНОЙ ДЕЯТЕЛЬНОСТИ </a:t>
            </a:r>
            <a:r>
              <a:rPr lang="ru-RU" sz="2400" i="1" dirty="0" smtClean="0"/>
              <a:t>(ОП туристско-краеведческой деятельности, ОП деятельности школьного театра и т.п.);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>
                <a:solidFill>
                  <a:srgbClr val="FFC000"/>
                </a:solidFill>
              </a:rPr>
              <a:t>- КОМПЛЕКСНЫЕ ОБРАЗОВАТЕЛЬНЫЕ ПРОГРАММЫ</a:t>
            </a:r>
            <a:r>
              <a:rPr lang="ru-RU" sz="2400" i="1" dirty="0" smtClean="0"/>
              <a:t>, предполагающие переход от воспитательных результатов первого уровня к результатам второго и третьего уровней в различных видах деятельности;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>
                <a:solidFill>
                  <a:srgbClr val="FFC000"/>
                </a:solidFill>
              </a:rPr>
              <a:t>- ТЕМАТИЧЕСКИЕ ОБРАЗОВАТЕЛЬНЫЕ ПРОГРАММЫ</a:t>
            </a:r>
            <a:r>
              <a:rPr lang="ru-RU" sz="2400" i="1" dirty="0" smtClean="0"/>
              <a:t>, направленные на получение воспитательных результатов в определенном проблемном поле и использующие возможности различных видов деятельности (ОП патриотического воспитания, ОП воспитания толерантности и т.п.)</a:t>
            </a: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03018"/>
          </a:xfrm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Таким </a:t>
            </a:r>
            <a:r>
              <a:rPr lang="ru-RU" i="1" dirty="0" smtClean="0">
                <a:solidFill>
                  <a:srgbClr val="FFC000"/>
                </a:solidFill>
              </a:rPr>
              <a:t>образом, </a:t>
            </a:r>
            <a:r>
              <a:rPr lang="ru-RU" i="1" dirty="0" smtClean="0">
                <a:solidFill>
                  <a:srgbClr val="FF0000"/>
                </a:solidFill>
              </a:rPr>
              <a:t>проектная деятельность способствует формированию ключевых компетентностей учащихся, подготовки их к реальным условиям жизнедеятельности. Выводит процесс обучения и воспитания из стен школы в окружающий мир.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7772400" cy="63833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i="1" smtClean="0">
                <a:solidFill>
                  <a:srgbClr val="FFC000"/>
                </a:solidFill>
              </a:rPr>
              <a:t>"Все, что я знаю, я знаю </a:t>
            </a:r>
            <a:r>
              <a:rPr lang="ru-RU" sz="3600" i="1" smtClean="0">
                <a:solidFill>
                  <a:srgbClr val="FFC000"/>
                </a:solidFill>
                <a:latin typeface="Arial" charset="0"/>
              </a:rPr>
              <a:t/>
            </a:r>
            <a:br>
              <a:rPr lang="ru-RU" sz="3600" i="1" smtClean="0">
                <a:solidFill>
                  <a:srgbClr val="FFC000"/>
                </a:solidFill>
                <a:latin typeface="Arial" charset="0"/>
              </a:rPr>
            </a:br>
            <a:r>
              <a:rPr lang="ru-RU" sz="3600" i="1" smtClean="0">
                <a:solidFill>
                  <a:srgbClr val="FFC000"/>
                </a:solidFill>
              </a:rPr>
              <a:t>для чего мне это надо и где </a:t>
            </a:r>
            <a:r>
              <a:rPr lang="ru-RU" sz="3600" i="1" smtClean="0">
                <a:solidFill>
                  <a:srgbClr val="FFC000"/>
                </a:solidFill>
                <a:latin typeface="Arial" charset="0"/>
              </a:rPr>
              <a:t/>
            </a:r>
            <a:br>
              <a:rPr lang="ru-RU" sz="3600" i="1" smtClean="0">
                <a:solidFill>
                  <a:srgbClr val="FFC000"/>
                </a:solidFill>
                <a:latin typeface="Arial" charset="0"/>
              </a:rPr>
            </a:br>
            <a:r>
              <a:rPr lang="ru-RU" sz="3600" i="1" smtClean="0">
                <a:solidFill>
                  <a:srgbClr val="FFC000"/>
                </a:solidFill>
              </a:rPr>
              <a:t>и как я могу это применить"</a:t>
            </a:r>
            <a:r>
              <a:rPr lang="ru-RU" sz="3600" i="1" smtClean="0"/>
              <a:t>,</a:t>
            </a:r>
            <a:r>
              <a:rPr lang="ru-RU" sz="3600" i="1" smtClean="0">
                <a:latin typeface="Arial" charset="0"/>
              </a:rPr>
              <a:t/>
            </a:r>
            <a:br>
              <a:rPr lang="ru-RU" sz="3600" i="1" smtClean="0">
                <a:latin typeface="Arial" charset="0"/>
              </a:rPr>
            </a:br>
            <a:r>
              <a:rPr lang="ru-RU" sz="3600" smtClean="0"/>
              <a:t>- вот основной тезис современного понимания метода проектов, который привлекает многие образовательные системы, стремящиеся найти разумный баланс между академическими знаниями </a:t>
            </a:r>
            <a:r>
              <a:rPr lang="ru-RU" sz="3600" smtClean="0">
                <a:latin typeface="Arial" charset="0"/>
              </a:rPr>
              <a:t/>
            </a:r>
            <a:br>
              <a:rPr lang="ru-RU" sz="3600" smtClean="0">
                <a:latin typeface="Arial" charset="0"/>
              </a:rPr>
            </a:br>
            <a:r>
              <a:rPr lang="ru-RU" sz="3600" smtClean="0"/>
              <a:t>и практическими умениями. </a:t>
            </a:r>
            <a:br>
              <a:rPr lang="ru-RU" sz="3600" smtClean="0"/>
            </a:br>
            <a:endParaRPr lang="ru-RU" sz="36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7772400" cy="6384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Arial" charset="0"/>
              </a:rPr>
              <a:t>              </a:t>
            </a:r>
            <a:r>
              <a:rPr lang="ru-RU" sz="2800" dirty="0" smtClean="0">
                <a:solidFill>
                  <a:srgbClr val="FFC000"/>
                </a:solidFill>
              </a:rPr>
              <a:t>В основе </a:t>
            </a:r>
            <a:r>
              <a:rPr lang="ru-RU" sz="2800" dirty="0" smtClean="0">
                <a:solidFill>
                  <a:srgbClr val="FFC000"/>
                </a:solidFill>
                <a:latin typeface="Arial" charset="0"/>
              </a:rPr>
              <a:t>С</a:t>
            </a:r>
            <a:r>
              <a:rPr lang="ru-RU" sz="2800" dirty="0" smtClean="0">
                <a:solidFill>
                  <a:srgbClr val="FFC000"/>
                </a:solidFill>
              </a:rPr>
              <a:t>тандарта лежит </a:t>
            </a:r>
            <a:r>
              <a:rPr lang="ru-RU" sz="2800" dirty="0" smtClean="0">
                <a:solidFill>
                  <a:srgbClr val="FFC000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rgbClr val="FFC000"/>
                </a:solidFill>
                <a:latin typeface="Arial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Arial" charset="0"/>
              </a:rPr>
              <a:t>         </a:t>
            </a:r>
            <a:r>
              <a:rPr lang="ru-RU" sz="2800" dirty="0" err="1" smtClean="0">
                <a:solidFill>
                  <a:srgbClr val="FFC000"/>
                </a:solidFill>
              </a:rPr>
              <a:t>системно-деятельностный</a:t>
            </a:r>
            <a:r>
              <a:rPr lang="ru-RU" sz="2800" dirty="0" smtClean="0">
                <a:solidFill>
                  <a:srgbClr val="FFC000"/>
                </a:solidFill>
              </a:rPr>
              <a:t> подход, </a:t>
            </a:r>
            <a:r>
              <a:rPr lang="ru-RU" sz="2800" dirty="0" smtClean="0">
                <a:solidFill>
                  <a:srgbClr val="FFC000"/>
                </a:solidFill>
                <a:latin typeface="Arial" charset="0"/>
              </a:rPr>
              <a:t>                                       </a:t>
            </a:r>
            <a:r>
              <a:rPr lang="ru-RU" sz="2800" dirty="0" smtClean="0">
                <a:solidFill>
                  <a:srgbClr val="FFC000"/>
                </a:solidFill>
              </a:rPr>
              <a:t>который обеспечивает: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- формирование готовности к саморазвитию и непрерывному образованию;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- проектирование и конструирование социальной среды развития обучающихся в системе образования;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- активную учебно-познавательную деятельность обучающихся;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- построение образовательного процесса с учетом индивидуальных возрастных, психологических и физиологических особенностей  обучающихся.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12763"/>
            <a:ext cx="8604250" cy="59166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i="1" dirty="0" smtClean="0"/>
              <a:t> </a:t>
            </a:r>
            <a:r>
              <a:rPr lang="ru-RU" sz="4400" b="1" i="1" dirty="0" smtClean="0">
                <a:solidFill>
                  <a:srgbClr val="FFC000"/>
                </a:solidFill>
              </a:rPr>
              <a:t>Проект</a:t>
            </a:r>
            <a:r>
              <a:rPr lang="ru-RU" sz="4400" i="1" dirty="0" smtClean="0">
                <a:solidFill>
                  <a:srgbClr val="FFC000"/>
                </a:solidFill>
              </a:rPr>
              <a:t> - это особая </a:t>
            </a:r>
            <a:r>
              <a:rPr lang="ru-RU" sz="4400" i="1" dirty="0" smtClean="0">
                <a:solidFill>
                  <a:srgbClr val="FFC000"/>
                </a:solidFill>
                <a:latin typeface="Arial" charset="0"/>
              </a:rPr>
              <a:t/>
            </a:r>
            <a:br>
              <a:rPr lang="ru-RU" sz="4400" i="1" dirty="0" smtClean="0">
                <a:solidFill>
                  <a:srgbClr val="FFC000"/>
                </a:solidFill>
                <a:latin typeface="Arial" charset="0"/>
              </a:rPr>
            </a:br>
            <a:r>
              <a:rPr lang="ru-RU" sz="4400" i="1" dirty="0" smtClean="0">
                <a:solidFill>
                  <a:srgbClr val="FFC000"/>
                </a:solidFill>
              </a:rPr>
              <a:t>философия образования: философия цели и деятельности, результатов и достижений, далекая от формирования чисто теоретической образованности.</a:t>
            </a:r>
            <a:endParaRPr lang="ru-RU" sz="4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57023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5400" b="1" i="1" smtClean="0">
                <a:solidFill>
                  <a:srgbClr val="FFC000"/>
                </a:solidFill>
              </a:rPr>
              <a:t>Исследование </a:t>
            </a:r>
            <a:r>
              <a:rPr lang="ru-RU" sz="5400" i="1" smtClean="0">
                <a:solidFill>
                  <a:srgbClr val="FFC000"/>
                </a:solidFill>
              </a:rPr>
              <a:t>– процесс выработки новых знаний, </a:t>
            </a:r>
            <a:r>
              <a:rPr lang="ru-RU" sz="5400" i="1" smtClean="0">
                <a:solidFill>
                  <a:srgbClr val="FFC000"/>
                </a:solidFill>
                <a:latin typeface="Arial" charset="0"/>
              </a:rPr>
              <a:t/>
            </a:r>
            <a:br>
              <a:rPr lang="ru-RU" sz="5400" i="1" smtClean="0">
                <a:solidFill>
                  <a:srgbClr val="FFC000"/>
                </a:solidFill>
                <a:latin typeface="Arial" charset="0"/>
              </a:rPr>
            </a:br>
            <a:r>
              <a:rPr lang="ru-RU" sz="5400" i="1" smtClean="0">
                <a:solidFill>
                  <a:srgbClr val="FFC000"/>
                </a:solidFill>
              </a:rPr>
              <a:t>один из видов познавательной деятельности человека. </a:t>
            </a:r>
            <a:endParaRPr lang="ru-RU" sz="540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60594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i="1" smtClean="0">
                <a:solidFill>
                  <a:srgbClr val="FFC000"/>
                </a:solidFill>
              </a:rPr>
              <a:t>ПРОЕКТНО-ИССЛЕДОВАТЕЛЬСКАЯ ДЕЯТЕЛЬНОСТЬ</a:t>
            </a:r>
            <a:r>
              <a:rPr lang="ru-RU" sz="3600" i="1" smtClean="0">
                <a:solidFill>
                  <a:srgbClr val="FFC000"/>
                </a:solidFill>
              </a:rPr>
              <a:t> – это образовательная технология, предполагающая решение учащимися исследовательской, творческой задачи под руководством специалиста,  </a:t>
            </a:r>
            <a:r>
              <a:rPr lang="ru-RU" sz="3600" i="1" smtClean="0">
                <a:solidFill>
                  <a:srgbClr val="FFC000"/>
                </a:solidFill>
                <a:latin typeface="Arial" charset="0"/>
              </a:rPr>
              <a:t/>
            </a:r>
            <a:br>
              <a:rPr lang="ru-RU" sz="3600" i="1" smtClean="0">
                <a:solidFill>
                  <a:srgbClr val="FFC000"/>
                </a:solidFill>
                <a:latin typeface="Arial" charset="0"/>
              </a:rPr>
            </a:br>
            <a:r>
              <a:rPr lang="ru-RU" sz="3600" i="1" smtClean="0">
                <a:solidFill>
                  <a:srgbClr val="FFC000"/>
                </a:solidFill>
              </a:rPr>
              <a:t>в ходе которого реализуется научный метод познания </a:t>
            </a:r>
            <a:r>
              <a:rPr lang="ru-RU" sz="3600" i="1" smtClean="0">
                <a:solidFill>
                  <a:srgbClr val="FFC000"/>
                </a:solidFill>
                <a:latin typeface="Arial" charset="0"/>
              </a:rPr>
              <a:t/>
            </a:r>
            <a:br>
              <a:rPr lang="ru-RU" sz="3600" i="1" smtClean="0">
                <a:solidFill>
                  <a:srgbClr val="FFC000"/>
                </a:solidFill>
                <a:latin typeface="Arial" charset="0"/>
              </a:rPr>
            </a:br>
            <a:r>
              <a:rPr lang="ru-RU" sz="3600" i="1" smtClean="0">
                <a:solidFill>
                  <a:srgbClr val="FFC000"/>
                </a:solidFill>
              </a:rPr>
              <a:t>(вне зависимости от области исследования)</a:t>
            </a:r>
            <a:endParaRPr lang="ru-RU" sz="360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6059487"/>
          </a:xfrm>
        </p:spPr>
        <p:txBody>
          <a:bodyPr/>
          <a:lstStyle/>
          <a:p>
            <a:pPr algn="just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rgbClr val="FFFF00"/>
                </a:solidFill>
              </a:rPr>
              <a:t>Задачи проектно – исследовательской деятельности:</a:t>
            </a: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i="1" dirty="0" smtClean="0">
                <a:solidFill>
                  <a:srgbClr val="FFFF00"/>
                </a:solidFill>
              </a:rPr>
              <a:t>Создать условия </a:t>
            </a:r>
            <a:r>
              <a:rPr lang="ru-RU" sz="2000" i="1" dirty="0" smtClean="0">
                <a:solidFill>
                  <a:schemeClr val="tx2">
                    <a:satMod val="200000"/>
                  </a:schemeClr>
                </a:solidFill>
              </a:rPr>
              <a:t>для   организации    деятельности учащихся: определять ее цели и задачи, выбирать средства реализации и применять их на практике, взаимодействовать с другими людьми в достижении общих целей, оценивать достигнутые результаты.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i="1" dirty="0" smtClean="0">
                <a:solidFill>
                  <a:srgbClr val="FFFF00"/>
                </a:solidFill>
              </a:rPr>
              <a:t>Создать условия </a:t>
            </a:r>
            <a:r>
              <a:rPr lang="ru-RU" sz="2000" i="1" dirty="0" smtClean="0">
                <a:solidFill>
                  <a:schemeClr val="tx2">
                    <a:satMod val="200000"/>
                  </a:schemeClr>
                </a:solidFill>
              </a:rPr>
              <a:t>для    подготовки  к профессиональному выбору, т.е. научить ориентироваться в мире профессий, в системе профессионального образования, в собственных интересах и возможностях, подготовить к условиям обучения в профессиональном учебном заведении, сформировать знания и умения, имеющие опорное значение для профессионального образования определенного профиля.</a:t>
            </a: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2000" i="1" dirty="0" smtClean="0">
                <a:solidFill>
                  <a:srgbClr val="FFFF00"/>
                </a:solidFill>
              </a:rPr>
              <a:t>Создать условия  </a:t>
            </a:r>
            <a:r>
              <a:rPr lang="ru-RU" sz="2000" i="1" dirty="0" smtClean="0">
                <a:solidFill>
                  <a:schemeClr val="tx2">
                    <a:satMod val="200000"/>
                  </a:schemeClr>
                </a:solidFill>
              </a:rPr>
              <a:t>для формирования  у школьников навыков самостоятельного добывания новых знаний, сбора необходимой информации, умения выдвигать гипотезы, делать выводы и строить умозаключения. 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8121650" cy="60594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i="1" dirty="0" smtClean="0"/>
              <a:t> </a:t>
            </a:r>
            <a:r>
              <a:rPr lang="ru-RU" sz="6600" i="1" dirty="0" smtClean="0">
                <a:solidFill>
                  <a:srgbClr val="FF0000"/>
                </a:solidFill>
              </a:rPr>
              <a:t>По словам</a:t>
            </a:r>
            <a:r>
              <a:rPr lang="ru-RU" sz="6600" i="1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6600" i="1" dirty="0" smtClean="0">
                <a:solidFill>
                  <a:srgbClr val="FF0000"/>
                </a:solidFill>
              </a:rPr>
              <a:t>И.Гете,  настоящий ученик умеет выводить известное из неизвестного… </a:t>
            </a:r>
            <a:endParaRPr lang="ru-RU" sz="6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256</TotalTime>
  <Words>444</Words>
  <Application>Microsoft Office PowerPoint</Application>
  <PresentationFormat>Экран (4:3)</PresentationFormat>
  <Paragraphs>68</Paragraphs>
  <Slides>25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Метро</vt:lpstr>
      <vt:lpstr> «ПРОЕКТНО-Исследовательская  деятельность как УСЛОВИЕ РАЗВИТИЯ  СОЦИАЛЬНОГО ТВОРЧЕСКОГО ПОТЕНЦИАЛА УЧАЩИХСЯ»    </vt:lpstr>
      <vt:lpstr>Слайд 2</vt:lpstr>
      <vt:lpstr>"Все, что я знаю, я знаю  для чего мне это надо и где  и как я могу это применить", - вот основной тезис современного понимания метода проектов, который привлекает многие образовательные системы, стремящиеся найти разумный баланс между академическими знаниями  и практическими умениями.  </vt:lpstr>
      <vt:lpstr>              В основе Стандарта лежит           системно-деятельностный подход,                                        который обеспечивает: - формирование готовности к саморазвитию и непрерывному образованию; - проектирование и конструирование социальной среды развития обучающихся в системе образования; - активную учебно-познавательную деятельность обучающихся; - построение образовательного процесса с учетом индивидуальных возрастных, психологических и физиологических особенностей  обучающихся.</vt:lpstr>
      <vt:lpstr> Проект - это особая  философия образования: философия цели и деятельности, результатов и достижений, далекая от формирования чисто теоретической образованности.</vt:lpstr>
      <vt:lpstr>Исследование – процесс выработки новых знаний,  один из видов познавательной деятельности человека. </vt:lpstr>
      <vt:lpstr>ПРОЕКТНО-ИССЛЕДОВАТЕЛЬСКАЯ ДЕЯТЕЛЬНОСТЬ – это образовательная технология, предполагающая решение учащимися исследовательской, творческой задачи под руководством специалиста,   в ходе которого реализуется научный метод познания  (вне зависимости от области исследования)</vt:lpstr>
      <vt:lpstr> Задачи проектно – исследовательской деятельности: Создать условия для   организации    деятельности учащихся: определять ее цели и задачи, выбирать средства реализации и применять их на практике, взаимодействовать с другими людьми в достижении общих целей, оценивать достигнутые результаты. Создать условия для    подготовки  к профессиональному выбору, т.е. научить ориентироваться в мире профессий, в системе профессионального образования, в собственных интересах и возможностях, подготовить к условиям обучения в профессиональном учебном заведении, сформировать знания и умения, имеющие опорное значение для профессионального образования определенного профиля. Создать условия  для формирования  у школьников навыков самостоятельного добывания новых знаний, сбора необходимой информации, умения выдвигать гипотезы, делать выводы и строить умозаключения. </vt:lpstr>
      <vt:lpstr> По словам И.Гете,  настоящий ученик умеет выводить известное из неизвестного…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Научно - исследовательская деятельность – мощное средство формирования познавательной самостоятельности старших школьников.  </vt:lpstr>
      <vt:lpstr>Основной задачей обучения по методу проектов является исследование детьми вместе с учителем окружающей жизни.</vt:lpstr>
      <vt:lpstr>Воспитание – один из сложнейших социальных процессов. </vt:lpstr>
      <vt:lpstr>Внеурочная работа в школе складывается в основном из трех компонентов: внеурочной деятельности обучающихся, внеурочной работы учителей с обучающимися и системы управления внеурочной деятельностью. </vt:lpstr>
      <vt:lpstr>Требования стандарта к организации внеурочной деятельности школьников: Внеурочная деятельность включается в вариативную часть БУПа школы и на нее отводится 10 часов в неделю  Школа вправе сама определять, под какие виды внеурочной деятельности отдать эти часы   Часы, отводимые на внеурочную деятельность, используются по желанию учащихся  Аудиторных занятий не должно быть более 50%  Все виды внеурочной деятельности должны быть строго ориентированы на воспитательные результаты </vt:lpstr>
      <vt:lpstr>Новый стандарт предлагает педагогам конструировать программы внеурочной воспитывающей деятельности Первый элемент конструктора – 9 видов внеурочной деятельности  познавательная деятельность; игровая деятельность; проблемно-ценностное общение; досугово-развлекательная деятельность; художественное творчество; социальное творчество (социально-преобразовательная деятельность); трудовая (производственная) деятельность; спортивно-оздоровительная деятельность; туристско-краеведческая деятельность.</vt:lpstr>
      <vt:lpstr>Второй элемент конструктора - воспитательные результаты внеурочной деятельности  1-й уровень: приобретение школьником социальных знаний  2-й уровень: развитие позитивных отношений к базовым общественным ценностям  3-й уровень: накопление опыта самостоятельного ценностно- ориентированного социального действия </vt:lpstr>
      <vt:lpstr>Типы программ внеурочной деятельности: - ОБРАЗОВАТЕЛЬНЫЕ ПРОГРАММЫ ПО КОНКРЕТНЫМ ВИДАМ ВНЕУРОЧНОЙ ДЕЯТЕЛЬНОСТИ (ОП туристско-краеведческой деятельности, ОП деятельности школьного театра и т.п.);  - КОМПЛЕКСНЫЕ ОБРАЗОВАТЕЛЬНЫЕ ПРОГРАММЫ, предполагающие переход от воспитательных результатов первого уровня к результатам второго и третьего уровней в различных видах деятельности; - ТЕМАТИЧЕСКИЕ ОБРАЗОВАТЕЛЬНЫЕ ПРОГРАММЫ, направленные на получение воспитательных результатов в определенном проблемном поле и использующие возможности различных видов деятельности (ОП патриотического воспитания, ОП воспитания толерантности и т.п.)</vt:lpstr>
      <vt:lpstr>Таким образом, проектная деятельность способствует формированию ключевых компетентностей учащихся, подготовки их к реальным условиям жизнедеятельности. Выводит процесс обучения и воспитания из стен школы в окружающий мир.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«Исследовательская деятельность учащихся как основа для развития универсальных учебных действий в основной школе»  </dc:title>
  <dc:creator>User</dc:creator>
  <cp:lastModifiedBy>User</cp:lastModifiedBy>
  <cp:revision>44</cp:revision>
  <dcterms:created xsi:type="dcterms:W3CDTF">2012-04-15T08:59:44Z</dcterms:created>
  <dcterms:modified xsi:type="dcterms:W3CDTF">2012-04-18T19:01:17Z</dcterms:modified>
</cp:coreProperties>
</file>